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1" r:id="rId5"/>
    <p:sldId id="266" r:id="rId6"/>
    <p:sldId id="267" r:id="rId7"/>
    <p:sldId id="268" r:id="rId8"/>
    <p:sldId id="269" r:id="rId9"/>
    <p:sldId id="262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2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39" autoAdjust="0"/>
  </p:normalViewPr>
  <p:slideViewPr>
    <p:cSldViewPr snapToGrid="0">
      <p:cViewPr varScale="1">
        <p:scale>
          <a:sx n="73" d="100"/>
          <a:sy n="73" d="100"/>
        </p:scale>
        <p:origin x="-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F5DEB-2306-424C-82BF-4C09E60DE06F}" type="datetimeFigureOut">
              <a:rPr lang="fr-CA" smtClean="0"/>
              <a:t>2020-04-01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B1FE9-8980-41AB-A64C-9DE0511BD54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483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apps.microsoft.com/en-us/blog/sncf-power-platform-customer-success-story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owerapps.microsoft.com/en-us/blog/powerapps-champions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dirty="0">
                <a:hlinkClick r:id="rId3"/>
              </a:rPr>
              <a:t>https://powerapps.microsoft.com/en-us/blog/sncf-power-platform-customer-success-story/</a:t>
            </a:r>
            <a:endParaRPr lang="fr-CA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dirty="0">
                <a:hlinkClick r:id="rId4"/>
              </a:rPr>
              <a:t>https://powerapps.microsoft.com/en-us/blog/powerapps-champions/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B1FE9-8980-41AB-A64C-9DE0511BD54F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44936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https://www.youtube.com/watch?feature=youtu.be&amp;v=lfGtjcxeKj4&amp;app=desktop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B1FE9-8980-41AB-A64C-9DE0511BD54F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117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81AB-D01F-458E-885E-760ED112D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BF4FE-424E-442D-B31C-608565F96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F49D2-D9F4-4655-BF52-13B16A2F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A3C21-B424-4ABF-9083-E4CECA37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DE08F-ADA9-4AB6-8CAE-891D7566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60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10D9-215D-4FB6-9B76-FCE74547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8D9E5-A3DD-4447-9F86-707DA639A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0C545-86A8-4671-88E4-644F66262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80F48-016E-4B6D-B4BA-8220FBDC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5E039-7B5B-4F9C-8A7C-CD93C89A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63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2DF4A2-841B-4470-916D-AAFD45869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6302D-506D-46B1-90D8-337031E70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1DDF-1708-4814-889A-2023A5E5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6D09F-FC2C-42F3-AFF9-CC575D6FA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ABB50-9822-49A3-B85C-6979D0D1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38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6DBE-5596-4D90-BFD0-BC5ED72F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C9CF-5A3E-4348-8F02-8A29AAEAA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7623-77A5-4FA9-BEA3-1D4EFB86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EDC7A-FDC3-451A-BD4E-2928FF78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E545-88AA-4505-8FD5-71AED649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757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DA7F-A89F-403F-A974-1906FB9D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51A9F-7BE1-4BB1-B726-FB58D7DE9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299EB-7064-47A8-A438-5C81EB84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274B7-738D-4ACC-B071-0A214543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F8CFD-932C-44D7-A9B9-7D608A495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954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E9F8-E9E6-49E6-9E08-F7890946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7BE4D-D842-45F2-9E94-3B078AEDF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A6D84-D2A2-414C-96B8-2E1C855A9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DC633-F733-4FFD-85FA-6B8E97EA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18FF8-779E-406E-8A6D-EA474D15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7D2D5-D381-4139-9850-869A2736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983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18C3-A9FE-44BE-9391-60B2AD71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E03BD-1EFF-43E4-8237-99689393B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D93A4-E973-4E87-B8C3-30E9D4AC5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B723B-FBDE-471E-9F4B-D7F46BF29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5DF06-B6A1-4DDB-8601-9FF056B05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3B1F1-A837-42D7-A238-99674B8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AE486-1C93-48AC-9728-C8F0E76B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A4A5-A186-4A65-9F00-300EA1DF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466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F770-6E5C-471E-B3F9-7CB3B98B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064F2-3F08-48E3-AF9A-44FB7FB1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7EAAE-FE77-4154-BFC1-D7F63B5B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A40E4-103E-4964-9978-589529CC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64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32919-9236-4777-8569-8BF4B309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C3BE9-0606-436F-B831-904C0FA1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6F05E-D3AF-4416-853F-BFA26CF1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7188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7FA1-44ED-48DA-8B08-DEE3EF14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52BE-8F96-4130-9F00-9E2880A9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8EBCC-DB21-447F-BD8D-B704C3843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EC69A-FCC3-4842-8B67-6469609F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CFFCD-F0FD-4D07-9988-E09844BC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00FB1-0BE5-4260-AB5F-73AC0C6D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90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263E8-ECC2-4E80-BAA1-3242C8D2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9D7F0-1EB7-41FE-8317-F013D09F2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C43EE-B1DE-479F-A1A9-96D993145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E69A0-70C9-4B49-ABF2-DE37E03E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020E9-11C9-42C9-9B25-9B5C13F9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E496A-CDB7-48F8-83DF-634A1435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151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066F3F-6ED9-4E56-BBBE-37DB3038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D5B3B-9C93-4071-9ECF-8488CE240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92F60-CAF2-4922-BC87-B872FBC21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20DA3-3797-418D-BC39-2A1614668475}" type="datetimeFigureOut">
              <a:rPr lang="en-CA" smtClean="0"/>
              <a:t>2020-04-01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AB6EE-1BBF-4FB6-A2F9-8E86511AE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BCA25-9F1E-4345-AFB6-521395E79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B66B-D9D9-45D3-BCF4-6B825A4A5F9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335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mailto:raphael.pothin@gmail.com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www.linkedin.com/in/raphael-pothin-642bb657/?locale=en_US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medium.com/rapha%C3%ABl-pothin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hyperlink" Target="https://twitter.com/RaphaelPothi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microsoft.com/fr-fr/learn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ials.dynamic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community.dynamics.com/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powerusers.microsoft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learn/certifications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www.powerplatformug.com/hom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C6967-372F-4E7F-ACDC-62C2936E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3" y="1295295"/>
            <a:ext cx="9483133" cy="2133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D42EB-5CE2-40CF-A324-CD19511B0B31}"/>
              </a:ext>
            </a:extLst>
          </p:cNvPr>
          <p:cNvSpPr/>
          <p:nvPr/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rgbClr val="6B2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“There can be no greater gift then that of giving one’s time and energy </a:t>
            </a:r>
          </a:p>
          <a:p>
            <a:pPr algn="r"/>
            <a:r>
              <a:rPr lang="en-CA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help others without expecting anything in return” </a:t>
            </a:r>
          </a:p>
          <a:p>
            <a:pPr algn="r"/>
            <a:r>
              <a:rPr lang="en-CA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Nelson Mandela</a:t>
            </a:r>
            <a:endParaRPr lang="en-CA" sz="48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14E70-E99E-43FC-81EA-4ACE8354D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908" y="4051300"/>
            <a:ext cx="1633115" cy="8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62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2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0B60D1-5082-4448-A36C-038F53E85367}"/>
              </a:ext>
            </a:extLst>
          </p:cNvPr>
          <p:cNvSpPr/>
          <p:nvPr/>
        </p:nvSpPr>
        <p:spPr>
          <a:xfrm>
            <a:off x="7856183" y="0"/>
            <a:ext cx="433581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6B2C7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CFF67-AEE1-4126-B923-E4CA4EA6E3CC}"/>
              </a:ext>
            </a:extLst>
          </p:cNvPr>
          <p:cNvSpPr txBox="1"/>
          <p:nvPr/>
        </p:nvSpPr>
        <p:spPr>
          <a:xfrm>
            <a:off x="443478" y="652148"/>
            <a:ext cx="70683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S’il</a:t>
            </a:r>
            <a:r>
              <a:rPr lang="en-CA" sz="4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CA" sz="4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vous</a:t>
            </a:r>
            <a:r>
              <a:rPr lang="en-CA" sz="4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plait </a:t>
            </a:r>
            <a:r>
              <a:rPr lang="en-CA" sz="4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répondez</a:t>
            </a:r>
            <a:r>
              <a:rPr lang="en-CA" sz="4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à </a:t>
            </a:r>
            <a:r>
              <a:rPr lang="en-CA" sz="44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ce</a:t>
            </a:r>
            <a:r>
              <a:rPr lang="en-CA" sz="4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questionnaire!</a:t>
            </a:r>
            <a:endParaRPr lang="en-CA" sz="12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C19AB2-52E8-425B-A05E-0447FB954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756" y="3953811"/>
            <a:ext cx="3386667" cy="2027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950C56-43F1-440A-8FE3-750AFDF61B6E}"/>
              </a:ext>
            </a:extLst>
          </p:cNvPr>
          <p:cNvSpPr txBox="1"/>
          <p:nvPr/>
        </p:nvSpPr>
        <p:spPr>
          <a:xfrm>
            <a:off x="7999337" y="5981578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CA" sz="2800" dirty="0" err="1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EmPowerYourCareer</a:t>
            </a:r>
            <a:endParaRPr lang="en-CA" sz="2800" dirty="0">
              <a:solidFill>
                <a:srgbClr val="6B2C7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026" name="Picture 2" descr="Scan me!">
            <a:extLst>
              <a:ext uri="{FF2B5EF4-FFF2-40B4-BE49-F238E27FC236}">
                <a16:creationId xmlns:a16="http://schemas.microsoft.com/office/drawing/2014/main" id="{7050F1A5-B251-4A90-8FAD-8F1ED604C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8" y="2787970"/>
            <a:ext cx="2331682" cy="2331682"/>
          </a:xfrm>
          <a:prstGeom prst="rect">
            <a:avLst/>
          </a:prstGeom>
          <a:solidFill>
            <a:srgbClr val="6B2C72"/>
          </a:solidFill>
        </p:spPr>
      </p:pic>
    </p:spTree>
    <p:extLst>
      <p:ext uri="{BB962C8B-B14F-4D97-AF65-F5344CB8AC3E}">
        <p14:creationId xmlns:p14="http://schemas.microsoft.com/office/powerpoint/2010/main" val="312215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C6967-372F-4E7F-ACDC-62C2936E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33" y="1295295"/>
            <a:ext cx="9483133" cy="2133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D42EB-5CE2-40CF-A324-CD19511B0B31}"/>
              </a:ext>
            </a:extLst>
          </p:cNvPr>
          <p:cNvSpPr/>
          <p:nvPr/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rgbClr val="6B2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48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2DC39-B0DD-4BD1-88A3-400B01D7B1DB}"/>
              </a:ext>
            </a:extLst>
          </p:cNvPr>
          <p:cNvSpPr txBox="1"/>
          <p:nvPr/>
        </p:nvSpPr>
        <p:spPr>
          <a:xfrm>
            <a:off x="97335" y="5435768"/>
            <a:ext cx="121751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Merci pour </a:t>
            </a:r>
            <a:r>
              <a:rPr lang="en-CA" sz="60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votre</a:t>
            </a:r>
            <a:r>
              <a:rPr lang="en-CA" sz="6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participation !</a:t>
            </a:r>
            <a:endParaRPr lang="en-CA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4B9B75-9368-4256-853A-C90494F87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804" y="4064000"/>
            <a:ext cx="1588308" cy="8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2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0B60D1-5082-4448-A36C-038F53E85367}"/>
              </a:ext>
            </a:extLst>
          </p:cNvPr>
          <p:cNvSpPr/>
          <p:nvPr/>
        </p:nvSpPr>
        <p:spPr>
          <a:xfrm>
            <a:off x="0" y="0"/>
            <a:ext cx="433581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6B2C7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CFF67-AEE1-4126-B923-E4CA4EA6E3CC}"/>
              </a:ext>
            </a:extLst>
          </p:cNvPr>
          <p:cNvSpPr txBox="1"/>
          <p:nvPr/>
        </p:nvSpPr>
        <p:spPr>
          <a:xfrm>
            <a:off x="5936974" y="520700"/>
            <a:ext cx="60893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Comment bien débuter son histoire avec la Power Platform &amp; Dynamics 365</a:t>
            </a:r>
            <a:endParaRPr lang="en-CA" sz="11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49A59-90B9-40F0-AA6B-DC8D70D412BE}"/>
              </a:ext>
            </a:extLst>
          </p:cNvPr>
          <p:cNvSpPr txBox="1"/>
          <p:nvPr/>
        </p:nvSpPr>
        <p:spPr>
          <a:xfrm>
            <a:off x="8476981" y="3782756"/>
            <a:ext cx="3549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Raphaël Pothin</a:t>
            </a:r>
          </a:p>
          <a:p>
            <a:pPr algn="r"/>
            <a:r>
              <a:rPr lang="en-CA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Consultant </a:t>
            </a:r>
            <a:r>
              <a:rPr lang="en-CA" sz="1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en</a:t>
            </a:r>
            <a:r>
              <a:rPr lang="en-CA" sz="1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Solutions </a:t>
            </a:r>
            <a:r>
              <a:rPr lang="en-CA" sz="16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d’Affaire</a:t>
            </a:r>
            <a:endParaRPr lang="en-CA" sz="5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C19AB2-52E8-425B-A05E-0447FB954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3" y="3953811"/>
            <a:ext cx="3386667" cy="2027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950C56-43F1-440A-8FE3-750AFDF61B6E}"/>
              </a:ext>
            </a:extLst>
          </p:cNvPr>
          <p:cNvSpPr txBox="1"/>
          <p:nvPr/>
        </p:nvSpPr>
        <p:spPr>
          <a:xfrm>
            <a:off x="143154" y="5981578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CA" sz="2800" dirty="0" err="1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EmPowerYourCareer</a:t>
            </a:r>
            <a:endParaRPr lang="en-CA" sz="2800" dirty="0">
              <a:solidFill>
                <a:srgbClr val="6B2C7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42EB-5CE2-40CF-A324-CD19511B0B31}"/>
              </a:ext>
            </a:extLst>
          </p:cNvPr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rgbClr val="6B2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9E97514-681F-4BC7-A8D5-B970773B94DC}"/>
              </a:ext>
            </a:extLst>
          </p:cNvPr>
          <p:cNvSpPr txBox="1"/>
          <p:nvPr/>
        </p:nvSpPr>
        <p:spPr>
          <a:xfrm>
            <a:off x="7576147" y="400445"/>
            <a:ext cx="4472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Qui </a:t>
            </a:r>
            <a:r>
              <a:rPr lang="en-CA" sz="60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suis</a:t>
            </a:r>
            <a:r>
              <a:rPr lang="en-CA" sz="6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-je?</a:t>
            </a:r>
            <a:endParaRPr lang="en-CA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162CED-B20E-44B6-93AF-8CFE4769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056" y="4548972"/>
            <a:ext cx="2509790" cy="1502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ECFD4-438E-458A-BED0-F18B5752D103}"/>
              </a:ext>
            </a:extLst>
          </p:cNvPr>
          <p:cNvSpPr txBox="1"/>
          <p:nvPr/>
        </p:nvSpPr>
        <p:spPr>
          <a:xfrm>
            <a:off x="7999339" y="6051709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CA" sz="2800" dirty="0" err="1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EmPowerYourCareer</a:t>
            </a:r>
            <a:endParaRPr lang="en-CA" sz="2800" dirty="0">
              <a:solidFill>
                <a:srgbClr val="6B2C7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Espace réservé du contenu 5" descr="Une image contenant extérieur, neige, personne, debout&#10;&#10;Description générée automatiquement">
            <a:extLst>
              <a:ext uri="{FF2B5EF4-FFF2-40B4-BE49-F238E27FC236}">
                <a16:creationId xmlns:a16="http://schemas.microsoft.com/office/drawing/2014/main" id="{6E4B44C7-D7C9-42DB-90F8-DB5AB180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14" y="1501064"/>
            <a:ext cx="2251240" cy="2251240"/>
          </a:xfrm>
          <a:prstGeom prst="rect">
            <a:avLst/>
          </a:prstGeom>
        </p:spPr>
      </p:pic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37941401-DE97-46D5-B8ED-4B30F1FED584}"/>
              </a:ext>
            </a:extLst>
          </p:cNvPr>
          <p:cNvSpPr txBox="1">
            <a:spLocks/>
          </p:cNvSpPr>
          <p:nvPr/>
        </p:nvSpPr>
        <p:spPr>
          <a:xfrm>
            <a:off x="8838851" y="3886821"/>
            <a:ext cx="292296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CA" sz="2000" i="1" dirty="0"/>
              <a:t>Raphaël Pothin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15D060B-3660-409F-AE6A-5DD00A57D3F3}"/>
              </a:ext>
            </a:extLst>
          </p:cNvPr>
          <p:cNvGrpSpPr/>
          <p:nvPr/>
        </p:nvGrpSpPr>
        <p:grpSpPr>
          <a:xfrm>
            <a:off x="1458659" y="2121779"/>
            <a:ext cx="7806339" cy="1477502"/>
            <a:chOff x="2340687" y="1233014"/>
            <a:chExt cx="7806339" cy="1477502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FC4ED02-D63D-4D2C-B5F0-3C1D9EA16DF7}"/>
                </a:ext>
              </a:extLst>
            </p:cNvPr>
            <p:cNvGrpSpPr/>
            <p:nvPr/>
          </p:nvGrpSpPr>
          <p:grpSpPr>
            <a:xfrm>
              <a:off x="2340687" y="1848690"/>
              <a:ext cx="7806339" cy="861826"/>
              <a:chOff x="592807" y="1913426"/>
              <a:chExt cx="7806339" cy="861826"/>
            </a:xfrm>
          </p:grpSpPr>
          <p:sp>
            <p:nvSpPr>
              <p:cNvPr id="17" name="Espace réservé du texte 3">
                <a:extLst>
                  <a:ext uri="{FF2B5EF4-FFF2-40B4-BE49-F238E27FC236}">
                    <a16:creationId xmlns:a16="http://schemas.microsoft.com/office/drawing/2014/main" id="{569AADA3-35E8-4C57-82D9-9CCED2B080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7737" y="2128921"/>
                <a:ext cx="6981409" cy="64633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1224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None/>
                  <a:tabLst/>
                  <a:defRPr sz="28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255588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450850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652462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854075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A" sz="1800" dirty="0"/>
                  <a:t>Consultant en Solutions d’Affaire</a:t>
                </a:r>
              </a:p>
              <a:p>
                <a:r>
                  <a:rPr lang="fr-CA" sz="1400" i="1" dirty="0"/>
                  <a:t>(Dynamics 365 Sales, Project Service Automation and Human </a:t>
                </a:r>
                <a:r>
                  <a:rPr lang="fr-CA" sz="1400" i="1" dirty="0" err="1"/>
                  <a:t>Resources</a:t>
                </a:r>
                <a:r>
                  <a:rPr lang="fr-CA" sz="1400" i="1" dirty="0"/>
                  <a:t>)</a:t>
                </a:r>
                <a:endParaRPr lang="fr-CA" sz="1800" i="1" dirty="0"/>
              </a:p>
            </p:txBody>
          </p:sp>
          <p:pic>
            <p:nvPicPr>
              <p:cNvPr id="18" name="Image 17" descr="Une image contenant objet, lumière&#10;&#10;Description générée automatiquement">
                <a:extLst>
                  <a:ext uri="{FF2B5EF4-FFF2-40B4-BE49-F238E27FC236}">
                    <a16:creationId xmlns:a16="http://schemas.microsoft.com/office/drawing/2014/main" id="{F6621F48-5210-4384-8889-53B8FACE7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807" y="1913426"/>
                <a:ext cx="712365" cy="712365"/>
              </a:xfrm>
              <a:prstGeom prst="rect">
                <a:avLst/>
              </a:prstGeom>
            </p:spPr>
          </p:pic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52E442D4-5D80-4196-8342-94D445A5EA05}"/>
                </a:ext>
              </a:extLst>
            </p:cNvPr>
            <p:cNvGrpSpPr/>
            <p:nvPr/>
          </p:nvGrpSpPr>
          <p:grpSpPr>
            <a:xfrm>
              <a:off x="2340687" y="1233014"/>
              <a:ext cx="4637341" cy="712365"/>
              <a:chOff x="592807" y="1297750"/>
              <a:chExt cx="4637341" cy="712365"/>
            </a:xfrm>
          </p:grpSpPr>
          <p:pic>
            <p:nvPicPr>
              <p:cNvPr id="15" name="Image 14" descr="Une image contenant lampe&#10;&#10;Description générée automatiquement">
                <a:extLst>
                  <a:ext uri="{FF2B5EF4-FFF2-40B4-BE49-F238E27FC236}">
                    <a16:creationId xmlns:a16="http://schemas.microsoft.com/office/drawing/2014/main" id="{3D66090C-97EE-40BE-BBED-C23D28DC2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807" y="1297750"/>
                <a:ext cx="712365" cy="712365"/>
              </a:xfrm>
              <a:prstGeom prst="rect">
                <a:avLst/>
              </a:prstGeom>
            </p:spPr>
          </p:pic>
          <p:sp>
            <p:nvSpPr>
              <p:cNvPr id="16" name="Espace réservé du texte 3">
                <a:extLst>
                  <a:ext uri="{FF2B5EF4-FFF2-40B4-BE49-F238E27FC236}">
                    <a16:creationId xmlns:a16="http://schemas.microsoft.com/office/drawing/2014/main" id="{0D4D43F0-1D04-4B35-A504-0819796BA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7737" y="1500043"/>
                <a:ext cx="3812411" cy="3077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1224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None/>
                  <a:tabLst/>
                  <a:defRPr sz="28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255588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450850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652462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854075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A" sz="2000" dirty="0"/>
                  <a:t>Passionné par la Power Platform</a:t>
                </a:r>
              </a:p>
            </p:txBody>
          </p:sp>
        </p:grp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6BE270A-8E07-4478-9C8A-E915F03A8CC4}"/>
              </a:ext>
            </a:extLst>
          </p:cNvPr>
          <p:cNvGrpSpPr/>
          <p:nvPr/>
        </p:nvGrpSpPr>
        <p:grpSpPr>
          <a:xfrm>
            <a:off x="1458659" y="4065496"/>
            <a:ext cx="9085266" cy="2604701"/>
            <a:chOff x="2340687" y="3752304"/>
            <a:chExt cx="9085266" cy="2604701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46822A5-F469-4157-9144-C7B485B48E8C}"/>
                </a:ext>
              </a:extLst>
            </p:cNvPr>
            <p:cNvGrpSpPr/>
            <p:nvPr/>
          </p:nvGrpSpPr>
          <p:grpSpPr>
            <a:xfrm>
              <a:off x="2442491" y="4424208"/>
              <a:ext cx="8983462" cy="508755"/>
              <a:chOff x="694611" y="4182484"/>
              <a:chExt cx="8983462" cy="508755"/>
            </a:xfrm>
          </p:grpSpPr>
          <p:pic>
            <p:nvPicPr>
              <p:cNvPr id="31" name="Image 30" descr="Une image contenant dessin&#10;&#10;Description générée automatiquement">
                <a:extLst>
                  <a:ext uri="{FF2B5EF4-FFF2-40B4-BE49-F238E27FC236}">
                    <a16:creationId xmlns:a16="http://schemas.microsoft.com/office/drawing/2014/main" id="{6B3D2BB9-D2EB-4DBB-812E-B59119536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611" y="4182484"/>
                <a:ext cx="508755" cy="508755"/>
              </a:xfrm>
              <a:prstGeom prst="rect">
                <a:avLst/>
              </a:prstGeom>
            </p:spPr>
          </p:pic>
          <p:sp>
            <p:nvSpPr>
              <p:cNvPr id="32" name="Espace réservé du texte 3">
                <a:extLst>
                  <a:ext uri="{FF2B5EF4-FFF2-40B4-BE49-F238E27FC236}">
                    <a16:creationId xmlns:a16="http://schemas.microsoft.com/office/drawing/2014/main" id="{794DA050-F810-4CB0-93C6-7EFC87E67D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7735" y="4315585"/>
                <a:ext cx="8260338" cy="24622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1224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None/>
                  <a:tabLst/>
                  <a:defRPr sz="28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255588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450850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652462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854075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A" sz="1600" dirty="0">
                    <a:solidFill>
                      <a:schemeClr val="tx1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Raphael POTHIN</a:t>
                </a:r>
                <a:endParaRPr lang="fr-CA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09E63815-CAE7-4DCB-AE39-B249FE5C0119}"/>
                </a:ext>
              </a:extLst>
            </p:cNvPr>
            <p:cNvGrpSpPr/>
            <p:nvPr/>
          </p:nvGrpSpPr>
          <p:grpSpPr>
            <a:xfrm>
              <a:off x="2340687" y="3752304"/>
              <a:ext cx="5917963" cy="2604701"/>
              <a:chOff x="2340687" y="3752304"/>
              <a:chExt cx="5917963" cy="2604701"/>
            </a:xfrm>
          </p:grpSpPr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E4D48671-108A-470B-9970-9E3C181FD059}"/>
                  </a:ext>
                </a:extLst>
              </p:cNvPr>
              <p:cNvGrpSpPr/>
              <p:nvPr/>
            </p:nvGrpSpPr>
            <p:grpSpPr>
              <a:xfrm>
                <a:off x="2442491" y="3752304"/>
                <a:ext cx="3646090" cy="507917"/>
                <a:chOff x="694611" y="3281932"/>
                <a:chExt cx="3646090" cy="507917"/>
              </a:xfrm>
            </p:grpSpPr>
            <p:pic>
              <p:nvPicPr>
                <p:cNvPr id="29" name="Image 28" descr="Une image contenant périphérique&#10;&#10;Description générée automatiquement">
                  <a:extLst>
                    <a:ext uri="{FF2B5EF4-FFF2-40B4-BE49-F238E27FC236}">
                      <a16:creationId xmlns:a16="http://schemas.microsoft.com/office/drawing/2014/main" id="{84D225A6-5D0D-45DA-93CC-1D4B53A68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4611" y="3281932"/>
                  <a:ext cx="508755" cy="507917"/>
                </a:xfrm>
                <a:prstGeom prst="rect">
                  <a:avLst/>
                </a:prstGeom>
              </p:spPr>
            </p:pic>
            <p:sp>
              <p:nvSpPr>
                <p:cNvPr id="30" name="Espace réservé du texte 3">
                  <a:extLst>
                    <a:ext uri="{FF2B5EF4-FFF2-40B4-BE49-F238E27FC236}">
                      <a16:creationId xmlns:a16="http://schemas.microsoft.com/office/drawing/2014/main" id="{C59E4920-4489-4D27-BE5B-FC9D74EA0D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17736" y="3416449"/>
                  <a:ext cx="2922965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CA" sz="1600" dirty="0">
                      <a:solidFill>
                        <a:schemeClr val="tx1"/>
                      </a:solidFill>
                      <a:hlinkClick r:id="rId9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@</a:t>
                  </a:r>
                  <a:r>
                    <a:rPr lang="fr-CA" sz="1600" dirty="0" err="1">
                      <a:solidFill>
                        <a:schemeClr val="tx1"/>
                      </a:solidFill>
                      <a:hlinkClick r:id="rId9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RaphaelPothin</a:t>
                  </a:r>
                  <a:endParaRPr lang="fr-CA" sz="16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31C0A6E6-6A38-45AC-A7BF-1DC13EC66E63}"/>
                  </a:ext>
                </a:extLst>
              </p:cNvPr>
              <p:cNvGrpSpPr/>
              <p:nvPr/>
            </p:nvGrpSpPr>
            <p:grpSpPr>
              <a:xfrm>
                <a:off x="2442491" y="5096951"/>
                <a:ext cx="5816159" cy="507917"/>
                <a:chOff x="694611" y="4740903"/>
                <a:chExt cx="5816159" cy="507917"/>
              </a:xfrm>
            </p:grpSpPr>
            <p:pic>
              <p:nvPicPr>
                <p:cNvPr id="27" name="Image 26" descr="Une image contenant dessin, signe&#10;&#10;Description générée automatiquement">
                  <a:extLst>
                    <a:ext uri="{FF2B5EF4-FFF2-40B4-BE49-F238E27FC236}">
                      <a16:creationId xmlns:a16="http://schemas.microsoft.com/office/drawing/2014/main" id="{B2BE8BFD-65AD-448A-832F-1A1FAD8949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4611" y="4740903"/>
                  <a:ext cx="507917" cy="507917"/>
                </a:xfrm>
                <a:prstGeom prst="rect">
                  <a:avLst/>
                </a:prstGeom>
              </p:spPr>
            </p:pic>
            <p:sp>
              <p:nvSpPr>
                <p:cNvPr id="28" name="Espace réservé du texte 3">
                  <a:extLst>
                    <a:ext uri="{FF2B5EF4-FFF2-40B4-BE49-F238E27FC236}">
                      <a16:creationId xmlns:a16="http://schemas.microsoft.com/office/drawing/2014/main" id="{8375174B-6EBA-4371-A11F-80DF615AF0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17735" y="4871750"/>
                  <a:ext cx="5093035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CA" sz="1600" dirty="0">
                      <a:solidFill>
                        <a:schemeClr val="tx1"/>
                      </a:solidFill>
                      <a:hlinkClick r:id="rId11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Raphaël Pothin</a:t>
                  </a:r>
                  <a:endParaRPr lang="fr-CA" sz="16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7F2518AA-AAB4-4DAC-A39C-6E55FB7942FE}"/>
                  </a:ext>
                </a:extLst>
              </p:cNvPr>
              <p:cNvGrpSpPr/>
              <p:nvPr/>
            </p:nvGrpSpPr>
            <p:grpSpPr>
              <a:xfrm>
                <a:off x="2340687" y="5644640"/>
                <a:ext cx="3747893" cy="712365"/>
                <a:chOff x="2340687" y="5775489"/>
                <a:chExt cx="3747893" cy="712365"/>
              </a:xfrm>
            </p:grpSpPr>
            <p:pic>
              <p:nvPicPr>
                <p:cNvPr id="25" name="Image 24" descr="Une image contenant objet, horloge, mètre&#10;&#10;Description générée automatiquement">
                  <a:extLst>
                    <a:ext uri="{FF2B5EF4-FFF2-40B4-BE49-F238E27FC236}">
                      <a16:creationId xmlns:a16="http://schemas.microsoft.com/office/drawing/2014/main" id="{87F272C8-3FFC-44A3-9383-9826EB610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40687" y="5775489"/>
                  <a:ext cx="712365" cy="712365"/>
                </a:xfrm>
                <a:prstGeom prst="rect">
                  <a:avLst/>
                </a:prstGeom>
              </p:spPr>
            </p:pic>
            <p:sp>
              <p:nvSpPr>
                <p:cNvPr id="26" name="Espace réservé du texte 3">
                  <a:extLst>
                    <a:ext uri="{FF2B5EF4-FFF2-40B4-BE49-F238E27FC236}">
                      <a16:creationId xmlns:a16="http://schemas.microsoft.com/office/drawing/2014/main" id="{FAEE9AFE-0C12-4D3F-BEEB-9A00405BCC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65615" y="6008560"/>
                  <a:ext cx="2922965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CA" sz="1600" dirty="0">
                      <a:solidFill>
                        <a:schemeClr val="tx1"/>
                      </a:solidFill>
                      <a:hlinkClick r:id="rId1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raphael.pothin@gmail.com</a:t>
                  </a:r>
                  <a:endParaRPr lang="fr-CA" sz="16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664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42EB-5CE2-40CF-A324-CD19511B0B31}"/>
              </a:ext>
            </a:extLst>
          </p:cNvPr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rgbClr val="6B2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54058-5D24-4526-95FF-D1E6458D8D00}"/>
              </a:ext>
            </a:extLst>
          </p:cNvPr>
          <p:cNvSpPr txBox="1"/>
          <p:nvPr/>
        </p:nvSpPr>
        <p:spPr>
          <a:xfrm>
            <a:off x="10209881" y="406568"/>
            <a:ext cx="18389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Plan</a:t>
            </a:r>
            <a:endParaRPr lang="en-CA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14EA6-F2DD-4D8A-9E13-DA4111FE9D2E}"/>
              </a:ext>
            </a:extLst>
          </p:cNvPr>
          <p:cNvSpPr txBox="1"/>
          <p:nvPr/>
        </p:nvSpPr>
        <p:spPr>
          <a:xfrm>
            <a:off x="635000" y="2616200"/>
            <a:ext cx="70196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 </a:t>
            </a:r>
            <a:r>
              <a:rPr lang="en-CA" sz="3200" dirty="0" err="1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envie</a:t>
            </a:r>
            <a:r>
              <a:rPr lang="en-CA" sz="3200" dirty="0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Power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 </a:t>
            </a:r>
            <a:r>
              <a:rPr lang="en-CA" sz="3200" dirty="0" err="1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où</a:t>
            </a:r>
            <a:r>
              <a:rPr lang="en-CA" sz="3200" dirty="0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commencer ?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</a:t>
            </a:r>
            <a:r>
              <a:rPr lang="en-CA" sz="3200" dirty="0" err="1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environnement</a:t>
            </a:r>
            <a:r>
              <a:rPr lang="en-CA" sz="3200" dirty="0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pour </a:t>
            </a:r>
            <a:r>
              <a:rPr lang="en-CA" sz="3200" dirty="0" err="1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s’entrainer</a:t>
            </a:r>
            <a:endParaRPr lang="en-CA" sz="3200" dirty="0">
              <a:solidFill>
                <a:srgbClr val="6B2C7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rgbClr val="6B2C7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Aller plus loin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200" dirty="0">
              <a:solidFill>
                <a:srgbClr val="6B2C7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162CED-B20E-44B6-93AF-8CFE4769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056" y="4548972"/>
            <a:ext cx="2509790" cy="1502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ECFD4-438E-458A-BED0-F18B5752D103}"/>
              </a:ext>
            </a:extLst>
          </p:cNvPr>
          <p:cNvSpPr txBox="1"/>
          <p:nvPr/>
        </p:nvSpPr>
        <p:spPr>
          <a:xfrm>
            <a:off x="7999339" y="6051709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CA" sz="2800" dirty="0" err="1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EmPowerYourCareer</a:t>
            </a:r>
            <a:endParaRPr lang="en-CA" sz="2800" dirty="0">
              <a:solidFill>
                <a:srgbClr val="6B2C7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4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42EB-5CE2-40CF-A324-CD19511B0B31}"/>
              </a:ext>
            </a:extLst>
          </p:cNvPr>
          <p:cNvSpPr/>
          <p:nvPr/>
        </p:nvSpPr>
        <p:spPr>
          <a:xfrm>
            <a:off x="0" y="0"/>
            <a:ext cx="12192000" cy="1092200"/>
          </a:xfrm>
          <a:prstGeom prst="rect">
            <a:avLst/>
          </a:prstGeom>
          <a:solidFill>
            <a:srgbClr val="6B2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54058-5D24-4526-95FF-D1E6458D8D00}"/>
              </a:ext>
            </a:extLst>
          </p:cNvPr>
          <p:cNvSpPr txBox="1"/>
          <p:nvPr/>
        </p:nvSpPr>
        <p:spPr>
          <a:xfrm>
            <a:off x="3141124" y="125853"/>
            <a:ext cx="9050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Une envie de Power Platform</a:t>
            </a:r>
            <a:endParaRPr lang="en-CA" sz="1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ECFD4-438E-458A-BED0-F18B5752D103}"/>
              </a:ext>
            </a:extLst>
          </p:cNvPr>
          <p:cNvSpPr txBox="1"/>
          <p:nvPr/>
        </p:nvSpPr>
        <p:spPr>
          <a:xfrm>
            <a:off x="7999339" y="6051709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CA" sz="2800" dirty="0" err="1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EmPowerYourCareer</a:t>
            </a:r>
            <a:endParaRPr lang="en-CA" sz="2800" dirty="0">
              <a:solidFill>
                <a:srgbClr val="6B2C7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0AD2250-F89E-4562-BA29-BB0424FC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40" y="1639056"/>
            <a:ext cx="5124713" cy="10224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9596C5-47B7-4C6C-9D40-9FCA24300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60" y="1225333"/>
            <a:ext cx="5562886" cy="3670489"/>
          </a:xfrm>
          <a:prstGeom prst="rect">
            <a:avLst/>
          </a:prstGeom>
        </p:spPr>
      </p:pic>
      <p:pic>
        <p:nvPicPr>
          <p:cNvPr id="1026" name="Picture 2" descr="Microsoft Ignite London: in pictures">
            <a:extLst>
              <a:ext uri="{FF2B5EF4-FFF2-40B4-BE49-F238E27FC236}">
                <a16:creationId xmlns:a16="http://schemas.microsoft.com/office/drawing/2014/main" id="{6B3B0C41-A850-4703-B191-4748D4F8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624" y="3060578"/>
            <a:ext cx="3988176" cy="29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5625371-7979-4287-87ED-B9C98BFE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0090">
            <a:off x="5394948" y="2340113"/>
            <a:ext cx="6092637" cy="225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3B9640-9576-4CA1-85BF-A6338C1D1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46547">
            <a:off x="1031207" y="1959893"/>
            <a:ext cx="6884243" cy="357944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5A25425A-2253-4102-85F5-242AB39A4777}"/>
              </a:ext>
            </a:extLst>
          </p:cNvPr>
          <p:cNvGrpSpPr/>
          <p:nvPr/>
        </p:nvGrpSpPr>
        <p:grpSpPr>
          <a:xfrm>
            <a:off x="1748744" y="2455615"/>
            <a:ext cx="9474431" cy="2587995"/>
            <a:chOff x="2120717" y="2384601"/>
            <a:chExt cx="9474431" cy="2587995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F3BBBD38-BF7A-4F3F-9756-3C39BFAE9CCD}"/>
                </a:ext>
              </a:extLst>
            </p:cNvPr>
            <p:cNvGrpSpPr/>
            <p:nvPr/>
          </p:nvGrpSpPr>
          <p:grpSpPr>
            <a:xfrm>
              <a:off x="2120717" y="2384601"/>
              <a:ext cx="4869328" cy="2587995"/>
              <a:chOff x="6150311" y="4465341"/>
              <a:chExt cx="2928437" cy="1586368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C223EA5D-5805-4ACE-8D44-2D65CC12C0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1305" y="4465341"/>
                <a:ext cx="1777443" cy="1586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0D0F699C-37FA-4CF2-8959-FECD553B35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770"/>
              <a:stretch/>
            </p:blipFill>
            <p:spPr bwMode="auto">
              <a:xfrm>
                <a:off x="6150311" y="4470437"/>
                <a:ext cx="1615948" cy="1581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6495F6F-610F-41C5-9D85-075591CB5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452" y="2634774"/>
              <a:ext cx="4240696" cy="222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74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42EB-5CE2-40CF-A324-CD19511B0B31}"/>
              </a:ext>
            </a:extLst>
          </p:cNvPr>
          <p:cNvSpPr/>
          <p:nvPr/>
        </p:nvSpPr>
        <p:spPr>
          <a:xfrm>
            <a:off x="0" y="0"/>
            <a:ext cx="12192000" cy="1092200"/>
          </a:xfrm>
          <a:prstGeom prst="rect">
            <a:avLst/>
          </a:prstGeom>
          <a:solidFill>
            <a:srgbClr val="6B2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54058-5D24-4526-95FF-D1E6458D8D00}"/>
              </a:ext>
            </a:extLst>
          </p:cNvPr>
          <p:cNvSpPr txBox="1"/>
          <p:nvPr/>
        </p:nvSpPr>
        <p:spPr>
          <a:xfrm>
            <a:off x="5788799" y="130601"/>
            <a:ext cx="6260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Par </a:t>
            </a:r>
            <a:r>
              <a:rPr lang="en-CA" sz="48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où</a:t>
            </a:r>
            <a:r>
              <a:rPr lang="en-CA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commencer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ECFD4-438E-458A-BED0-F18B5752D103}"/>
              </a:ext>
            </a:extLst>
          </p:cNvPr>
          <p:cNvSpPr txBox="1"/>
          <p:nvPr/>
        </p:nvSpPr>
        <p:spPr>
          <a:xfrm>
            <a:off x="7999339" y="6051709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CA" sz="2800" dirty="0" err="1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EmPowerYourCareer</a:t>
            </a:r>
            <a:endParaRPr lang="en-CA" sz="2800" dirty="0">
              <a:solidFill>
                <a:srgbClr val="6B2C7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A357A7-F3F6-43E4-9071-4A0B2880A379}"/>
              </a:ext>
            </a:extLst>
          </p:cNvPr>
          <p:cNvSpPr/>
          <p:nvPr/>
        </p:nvSpPr>
        <p:spPr>
          <a:xfrm>
            <a:off x="3135702" y="5507340"/>
            <a:ext cx="5920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 dirty="0">
                <a:hlinkClick r:id="rId2"/>
              </a:rPr>
              <a:t>https://docs.microsoft.com/fr-fr/learn/</a:t>
            </a:r>
            <a:endParaRPr lang="fr-CA" sz="2800" dirty="0"/>
          </a:p>
        </p:txBody>
      </p:sp>
      <p:pic>
        <p:nvPicPr>
          <p:cNvPr id="3" name="Image 2">
            <a:hlinkClick r:id="rId2"/>
            <a:extLst>
              <a:ext uri="{FF2B5EF4-FFF2-40B4-BE49-F238E27FC236}">
                <a16:creationId xmlns:a16="http://schemas.microsoft.com/office/drawing/2014/main" id="{8CF2C563-A47A-48BA-A30C-DF305486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00" y="1301365"/>
            <a:ext cx="7693600" cy="39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42EB-5CE2-40CF-A324-CD19511B0B31}"/>
              </a:ext>
            </a:extLst>
          </p:cNvPr>
          <p:cNvSpPr/>
          <p:nvPr/>
        </p:nvSpPr>
        <p:spPr>
          <a:xfrm>
            <a:off x="0" y="0"/>
            <a:ext cx="12192000" cy="1092200"/>
          </a:xfrm>
          <a:prstGeom prst="rect">
            <a:avLst/>
          </a:prstGeom>
          <a:solidFill>
            <a:srgbClr val="6B2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54058-5D24-4526-95FF-D1E6458D8D00}"/>
              </a:ext>
            </a:extLst>
          </p:cNvPr>
          <p:cNvSpPr txBox="1"/>
          <p:nvPr/>
        </p:nvSpPr>
        <p:spPr>
          <a:xfrm>
            <a:off x="1159326" y="130601"/>
            <a:ext cx="10889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Un </a:t>
            </a:r>
            <a:r>
              <a:rPr lang="en-CA" sz="48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environnement</a:t>
            </a:r>
            <a:r>
              <a:rPr lang="en-CA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pour </a:t>
            </a:r>
            <a:r>
              <a:rPr lang="en-CA" sz="4800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s’entrainer</a:t>
            </a:r>
            <a:endParaRPr lang="en-CA" sz="1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ECFD4-438E-458A-BED0-F18B5752D103}"/>
              </a:ext>
            </a:extLst>
          </p:cNvPr>
          <p:cNvSpPr txBox="1"/>
          <p:nvPr/>
        </p:nvSpPr>
        <p:spPr>
          <a:xfrm>
            <a:off x="7999339" y="6051709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CA" sz="2800" dirty="0" err="1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EmPowerYourCareer</a:t>
            </a:r>
            <a:endParaRPr lang="en-CA" sz="2800" dirty="0">
              <a:solidFill>
                <a:srgbClr val="6B2C7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B114B-FE08-4196-A91E-2B7836282E0D}"/>
              </a:ext>
            </a:extLst>
          </p:cNvPr>
          <p:cNvSpPr/>
          <p:nvPr/>
        </p:nvSpPr>
        <p:spPr>
          <a:xfrm>
            <a:off x="3919890" y="5507340"/>
            <a:ext cx="4352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sz="2800" dirty="0">
                <a:hlinkClick r:id="rId3"/>
              </a:rPr>
              <a:t>https://trials.dynamics.com/</a:t>
            </a:r>
            <a:endParaRPr lang="fr-CA" sz="2800" dirty="0"/>
          </a:p>
        </p:txBody>
      </p:sp>
      <p:pic>
        <p:nvPicPr>
          <p:cNvPr id="3" name="Image 2">
            <a:hlinkClick r:id="rId3"/>
            <a:extLst>
              <a:ext uri="{FF2B5EF4-FFF2-40B4-BE49-F238E27FC236}">
                <a16:creationId xmlns:a16="http://schemas.microsoft.com/office/drawing/2014/main" id="{AEBAF654-5F70-440C-8AC2-5FC78B53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294" y="1202671"/>
            <a:ext cx="7257407" cy="41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0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42EB-5CE2-40CF-A324-CD19511B0B31}"/>
              </a:ext>
            </a:extLst>
          </p:cNvPr>
          <p:cNvSpPr/>
          <p:nvPr/>
        </p:nvSpPr>
        <p:spPr>
          <a:xfrm>
            <a:off x="0" y="0"/>
            <a:ext cx="12192000" cy="1092200"/>
          </a:xfrm>
          <a:prstGeom prst="rect">
            <a:avLst/>
          </a:prstGeom>
          <a:solidFill>
            <a:srgbClr val="6B2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54058-5D24-4526-95FF-D1E6458D8D00}"/>
              </a:ext>
            </a:extLst>
          </p:cNvPr>
          <p:cNvSpPr txBox="1"/>
          <p:nvPr/>
        </p:nvSpPr>
        <p:spPr>
          <a:xfrm>
            <a:off x="7649885" y="130601"/>
            <a:ext cx="4398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Aller plus loin</a:t>
            </a:r>
            <a:endParaRPr lang="en-CA" sz="1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ECFD4-438E-458A-BED0-F18B5752D103}"/>
              </a:ext>
            </a:extLst>
          </p:cNvPr>
          <p:cNvSpPr txBox="1"/>
          <p:nvPr/>
        </p:nvSpPr>
        <p:spPr>
          <a:xfrm>
            <a:off x="7999339" y="6051709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CA" sz="2800" dirty="0" err="1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EmPowerYourCareer</a:t>
            </a:r>
            <a:endParaRPr lang="en-CA" sz="2800" dirty="0">
              <a:solidFill>
                <a:srgbClr val="6B2C7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2AA46C8-4F5D-4DB1-B910-4BFB1B30689E}"/>
              </a:ext>
            </a:extLst>
          </p:cNvPr>
          <p:cNvGrpSpPr/>
          <p:nvPr/>
        </p:nvGrpSpPr>
        <p:grpSpPr>
          <a:xfrm>
            <a:off x="1090772" y="1100908"/>
            <a:ext cx="10010456" cy="4933822"/>
            <a:chOff x="543557" y="1092199"/>
            <a:chExt cx="10010456" cy="493382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BA7F4CF9-8072-4831-836D-B4F07AEEFBFB}"/>
                </a:ext>
              </a:extLst>
            </p:cNvPr>
            <p:cNvGrpSpPr/>
            <p:nvPr/>
          </p:nvGrpSpPr>
          <p:grpSpPr>
            <a:xfrm>
              <a:off x="2254547" y="1092199"/>
              <a:ext cx="8299466" cy="3865114"/>
              <a:chOff x="2847213" y="1315935"/>
              <a:chExt cx="8299466" cy="3865114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DAD9DEF8-5E84-4F47-A8FD-CDA8BCE9AA3D}"/>
                  </a:ext>
                </a:extLst>
              </p:cNvPr>
              <p:cNvGrpSpPr/>
              <p:nvPr/>
            </p:nvGrpSpPr>
            <p:grpSpPr>
              <a:xfrm>
                <a:off x="2847213" y="1315935"/>
                <a:ext cx="5887972" cy="2548839"/>
                <a:chOff x="2179977" y="1760513"/>
                <a:chExt cx="5887972" cy="2548839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BC8E1E-5C42-444B-A6FF-466139F4D787}"/>
                    </a:ext>
                  </a:extLst>
                </p:cNvPr>
                <p:cNvSpPr/>
                <p:nvPr/>
              </p:nvSpPr>
              <p:spPr>
                <a:xfrm>
                  <a:off x="3468357" y="2148422"/>
                  <a:ext cx="459959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CA" sz="2400" dirty="0">
                      <a:hlinkClick r:id="rId2"/>
                    </a:rPr>
                    <a:t>https://powerusers.microsoft.com/</a:t>
                  </a:r>
                  <a:endParaRPr lang="fr-CA" sz="2400" dirty="0"/>
                </a:p>
              </p:txBody>
            </p:sp>
            <p:grpSp>
              <p:nvGrpSpPr>
                <p:cNvPr id="8" name="Groupe 7">
                  <a:extLst>
                    <a:ext uri="{FF2B5EF4-FFF2-40B4-BE49-F238E27FC236}">
                      <a16:creationId xmlns:a16="http://schemas.microsoft.com/office/drawing/2014/main" id="{BE4B06EC-1187-414C-AEE1-FC20B4C4D7BE}"/>
                    </a:ext>
                  </a:extLst>
                </p:cNvPr>
                <p:cNvGrpSpPr/>
                <p:nvPr/>
              </p:nvGrpSpPr>
              <p:grpSpPr>
                <a:xfrm>
                  <a:off x="2179977" y="3071867"/>
                  <a:ext cx="5806348" cy="1237485"/>
                  <a:chOff x="2179977" y="3071867"/>
                  <a:chExt cx="5806348" cy="1237485"/>
                </a:xfrm>
              </p:grpSpPr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B6B4EF19-7BCD-48E0-BB94-C61479E48E40}"/>
                      </a:ext>
                    </a:extLst>
                  </p:cNvPr>
                  <p:cNvSpPr/>
                  <p:nvPr/>
                </p:nvSpPr>
                <p:spPr>
                  <a:xfrm>
                    <a:off x="3468357" y="3459776"/>
                    <a:ext cx="4517968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CA" sz="2400" dirty="0">
                        <a:hlinkClick r:id="rId3"/>
                      </a:rPr>
                      <a:t>https://community.dynamics.com/</a:t>
                    </a:r>
                    <a:endParaRPr lang="fr-CA" sz="2400" dirty="0"/>
                  </a:p>
                </p:txBody>
              </p:sp>
              <p:pic>
                <p:nvPicPr>
                  <p:cNvPr id="2058" name="Picture 10" descr="Dynamics CRM 365 Logo - LogoDix">
                    <a:extLst>
                      <a:ext uri="{FF2B5EF4-FFF2-40B4-BE49-F238E27FC236}">
                        <a16:creationId xmlns:a16="http://schemas.microsoft.com/office/drawing/2014/main" id="{5A31F075-176A-4524-B35A-1EF9E430E5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79977" y="3071867"/>
                    <a:ext cx="1242405" cy="123748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3" name="Image 12">
                  <a:extLst>
                    <a:ext uri="{FF2B5EF4-FFF2-40B4-BE49-F238E27FC236}">
                      <a16:creationId xmlns:a16="http://schemas.microsoft.com/office/drawing/2014/main" id="{CAA6CFA6-0094-43E6-BE87-DF3041D396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135" t="4807" r="26594" b="20255"/>
                <a:stretch/>
              </p:blipFill>
              <p:spPr>
                <a:xfrm>
                  <a:off x="2275723" y="1760513"/>
                  <a:ext cx="1050911" cy="1237485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070E16C-99BA-4F2C-BFDD-7BBDA84B2373}"/>
                  </a:ext>
                </a:extLst>
              </p:cNvPr>
              <p:cNvSpPr/>
              <p:nvPr/>
            </p:nvSpPr>
            <p:spPr>
              <a:xfrm>
                <a:off x="4135593" y="4326552"/>
                <a:ext cx="7011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CA" sz="2400" dirty="0">
                    <a:hlinkClick r:id="rId6"/>
                  </a:rPr>
                  <a:t>https://docs.microsoft.com/en-us/learn/certifications/</a:t>
                </a:r>
                <a:endParaRPr lang="fr-CA" sz="2400" dirty="0"/>
              </a:p>
            </p:txBody>
          </p:sp>
          <p:pic>
            <p:nvPicPr>
              <p:cNvPr id="2066" name="Picture 18" descr="PL-900 Study Guide - Microsoft Power Platform Fundamentals">
                <a:extLst>
                  <a:ext uri="{FF2B5EF4-FFF2-40B4-BE49-F238E27FC236}">
                    <a16:creationId xmlns:a16="http://schemas.microsoft.com/office/drawing/2014/main" id="{5011CEA6-AFB5-4CC7-ADC7-322219CDC3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7213" y="3938643"/>
                <a:ext cx="1242406" cy="1242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40CD8CF8-A4AB-458B-ABA0-3ABB481D6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557" y="5263982"/>
              <a:ext cx="2857647" cy="76203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A3F764-B330-4D5B-9D60-EF5B97CCEB43}"/>
                </a:ext>
              </a:extLst>
            </p:cNvPr>
            <p:cNvSpPr/>
            <p:nvPr/>
          </p:nvSpPr>
          <p:spPr>
            <a:xfrm>
              <a:off x="3542927" y="5414170"/>
              <a:ext cx="55049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CA" sz="2400" dirty="0">
                  <a:hlinkClick r:id="rId9"/>
                </a:rPr>
                <a:t>https://www.powerplatformug.com/home</a:t>
              </a:r>
              <a:endParaRPr lang="fr-CA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3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2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0B60D1-5082-4448-A36C-038F53E85367}"/>
              </a:ext>
            </a:extLst>
          </p:cNvPr>
          <p:cNvSpPr/>
          <p:nvPr/>
        </p:nvSpPr>
        <p:spPr>
          <a:xfrm>
            <a:off x="0" y="0"/>
            <a:ext cx="433581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6B2C7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CFF67-AEE1-4126-B923-E4CA4EA6E3CC}"/>
              </a:ext>
            </a:extLst>
          </p:cNvPr>
          <p:cNvSpPr txBox="1"/>
          <p:nvPr/>
        </p:nvSpPr>
        <p:spPr>
          <a:xfrm>
            <a:off x="7556500" y="2938148"/>
            <a:ext cx="19191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Q&amp;A</a:t>
            </a:r>
            <a:endParaRPr lang="en-CA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C19AB2-52E8-425B-A05E-0447FB954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3" y="3953811"/>
            <a:ext cx="3386667" cy="2027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950C56-43F1-440A-8FE3-750AFDF61B6E}"/>
              </a:ext>
            </a:extLst>
          </p:cNvPr>
          <p:cNvSpPr txBox="1"/>
          <p:nvPr/>
        </p:nvSpPr>
        <p:spPr>
          <a:xfrm>
            <a:off x="143154" y="5981578"/>
            <a:ext cx="4049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CA" sz="2800" dirty="0" err="1">
                <a:solidFill>
                  <a:srgbClr val="6B2C7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EmPowerYourCareer</a:t>
            </a:r>
            <a:endParaRPr lang="en-CA" sz="2800" dirty="0">
              <a:solidFill>
                <a:srgbClr val="6B2C7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018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263</Words>
  <Application>Microsoft Office PowerPoint</Application>
  <PresentationFormat>Grand écran</PresentationFormat>
  <Paragraphs>47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Segoe UI Black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Dantas</dc:creator>
  <cp:lastModifiedBy>Raphael Pothin</cp:lastModifiedBy>
  <cp:revision>33</cp:revision>
  <dcterms:created xsi:type="dcterms:W3CDTF">2020-03-26T02:32:45Z</dcterms:created>
  <dcterms:modified xsi:type="dcterms:W3CDTF">2020-04-02T01:46:06Z</dcterms:modified>
</cp:coreProperties>
</file>